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69" r:id="rId2"/>
    <p:sldId id="265" r:id="rId3"/>
    <p:sldId id="270" r:id="rId4"/>
    <p:sldId id="271" r:id="rId5"/>
    <p:sldId id="275" r:id="rId6"/>
    <p:sldId id="272" r:id="rId7"/>
    <p:sldId id="276" r:id="rId8"/>
    <p:sldId id="273" r:id="rId9"/>
    <p:sldId id="274" r:id="rId10"/>
    <p:sldId id="256" r:id="rId11"/>
    <p:sldId id="281" r:id="rId12"/>
    <p:sldId id="282" r:id="rId13"/>
    <p:sldId id="279" r:id="rId14"/>
    <p:sldId id="283" r:id="rId15"/>
    <p:sldId id="284" r:id="rId16"/>
    <p:sldId id="285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693" autoAdjust="0"/>
    <p:restoredTop sz="94660"/>
  </p:normalViewPr>
  <p:slideViewPr>
    <p:cSldViewPr snapToGrid="0">
      <p:cViewPr>
        <p:scale>
          <a:sx n="75" d="100"/>
          <a:sy n="75" d="100"/>
        </p:scale>
        <p:origin x="4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/>
        </p:nvSpPr>
        <p:spPr>
          <a:xfrm>
            <a:off x="904304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F2B4D-6B12-4EDF-87BB-2B55CECB6611}" type="slidenum">
              <a:rPr kumimoji="0" lang="en-US" sz="1467" b="0" i="0" u="none" strike="noStrike" kern="1200" cap="none" spc="0" normalizeH="0" baseline="0" noProof="0" smtClean="0">
                <a:ln>
                  <a:noFill/>
                </a:ln>
                <a:solidFill>
                  <a:srgbClr val="A4A4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A4A4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4304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F2B4D-6B12-4EDF-87BB-2B55CECB6611}" type="slidenum">
              <a:rPr kumimoji="0" lang="en-US" sz="1467" b="0" i="0" u="none" strike="noStrike" kern="1200" cap="none" spc="0" normalizeH="0" baseline="0" noProof="0" smtClean="0">
                <a:ln>
                  <a:noFill/>
                </a:ln>
                <a:solidFill>
                  <a:srgbClr val="A4A4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A4A4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1943D-2C94-44BF-8301-56E21E440DDB}" type="datetimeFigureOut">
              <a:rPr kumimoji="0" lang="sr-Latn-R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3.7.2017.</a:t>
            </a:fld>
            <a:endParaRPr kumimoji="0" 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AB91D-E7D6-4901-8905-E35BEB30B323}" type="slidenum">
              <a:rPr kumimoji="0" lang="sr-Latn-R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R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84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wav"/><Relationship Id="rId7" Type="http://schemas.openxmlformats.org/officeDocument/2006/relationships/image" Target="../media/image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microsoft.com/office/2007/relationships/media" Target="../media/media18.wav"/><Relationship Id="rId18" Type="http://schemas.openxmlformats.org/officeDocument/2006/relationships/audio" Target="../media/media20.wav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audio" Target="../media/media17.wav"/><Relationship Id="rId17" Type="http://schemas.microsoft.com/office/2007/relationships/media" Target="../media/media20.wav"/><Relationship Id="rId2" Type="http://schemas.openxmlformats.org/officeDocument/2006/relationships/audio" Target="../media/media12.wav"/><Relationship Id="rId16" Type="http://schemas.openxmlformats.org/officeDocument/2006/relationships/audio" Target="../media/media19.wav"/><Relationship Id="rId20" Type="http://schemas.openxmlformats.org/officeDocument/2006/relationships/image" Target="../media/image4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microsoft.com/office/2007/relationships/media" Target="../media/media17.wav"/><Relationship Id="rId5" Type="http://schemas.microsoft.com/office/2007/relationships/media" Target="../media/media14.wav"/><Relationship Id="rId15" Type="http://schemas.microsoft.com/office/2007/relationships/media" Target="../media/media19.wav"/><Relationship Id="rId10" Type="http://schemas.openxmlformats.org/officeDocument/2006/relationships/audio" Target="../media/media16.wav"/><Relationship Id="rId19" Type="http://schemas.openxmlformats.org/officeDocument/2006/relationships/slideLayout" Target="../slideLayouts/slideLayout1.xml"/><Relationship Id="rId4" Type="http://schemas.openxmlformats.org/officeDocument/2006/relationships/audio" Target="../media/media13.wav"/><Relationship Id="rId9" Type="http://schemas.microsoft.com/office/2007/relationships/media" Target="../media/media16.wav"/><Relationship Id="rId14" Type="http://schemas.openxmlformats.org/officeDocument/2006/relationships/audio" Target="../media/media18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4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10" Type="http://schemas.openxmlformats.org/officeDocument/2006/relationships/audio" Target="../media/media5.wav"/><Relationship Id="rId19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922463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Towards natural voices created from very short recordings: new developments in NN parametric TTS and voice conversion</a:t>
            </a:r>
            <a:endParaRPr lang="en-US" sz="4800" b="1" dirty="0"/>
          </a:p>
        </p:txBody>
      </p:sp>
      <p:sp>
        <p:nvSpPr>
          <p:cNvPr id="3" name="Rectangle 2"/>
          <p:cNvSpPr/>
          <p:nvPr/>
        </p:nvSpPr>
        <p:spPr>
          <a:xfrm>
            <a:off x="3048000" y="517317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/>
              <a:t>Mr. Darko Pekar, Speech Morphing Inc.</a:t>
            </a:r>
          </a:p>
        </p:txBody>
      </p:sp>
    </p:spTree>
    <p:extLst>
      <p:ext uri="{BB962C8B-B14F-4D97-AF65-F5344CB8AC3E}">
        <p14:creationId xmlns:p14="http://schemas.microsoft.com/office/powerpoint/2010/main" val="27357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Separate modelling of spectral details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39008" y="1048403"/>
            <a:ext cx="113182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/>
              <a:t>Reasons for smoothing: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/>
              <a:t>Averaging similar phone </a:t>
            </a:r>
            <a:r>
              <a:rPr lang="sr-Latn-RS" sz="3200" dirty="0" smtClean="0"/>
              <a:t>realizations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 smtClean="0"/>
              <a:t>NNs are designed to generalize. Fine details are treated as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3200" dirty="0" smtClean="0"/>
          </a:p>
          <a:p>
            <a:r>
              <a:rPr lang="sr-Latn-RS" sz="3200" dirty="0" smtClean="0"/>
              <a:t>Solution: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 smtClean="0"/>
              <a:t>Train spectral details separately </a:t>
            </a:r>
            <a:br>
              <a:rPr lang="sr-Latn-RS" sz="3200" dirty="0" smtClean="0"/>
            </a:br>
            <a:r>
              <a:rPr lang="sr-Latn-RS" sz="3200" dirty="0" smtClean="0"/>
              <a:t>from smooth spectrum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 smtClean="0"/>
              <a:t>Use smooth spectrum as input for</a:t>
            </a:r>
            <a:br>
              <a:rPr lang="sr-Latn-RS" sz="3200" dirty="0" smtClean="0"/>
            </a:br>
            <a:r>
              <a:rPr lang="sr-Latn-RS" sz="3200" dirty="0" smtClean="0"/>
              <a:t>training fine details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3200" dirty="0" smtClean="0"/>
              <a:t>Additional input could be </a:t>
            </a:r>
            <a:br>
              <a:rPr lang="sr-Latn-RS" sz="3200" dirty="0" smtClean="0"/>
            </a:br>
            <a:r>
              <a:rPr lang="sr-Latn-RS" sz="3200" dirty="0" smtClean="0"/>
              <a:t>linguistic features</a:t>
            </a:r>
            <a:endParaRPr lang="sr-Latn-RS" sz="3200" dirty="0" smtClean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70" y="3505200"/>
            <a:ext cx="5630729" cy="28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Separate modelling of spectral details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76022" y="1371599"/>
            <a:ext cx="4534578" cy="5290983"/>
            <a:chOff x="2477205" y="589811"/>
            <a:chExt cx="4101016" cy="5574580"/>
          </a:xfrm>
        </p:grpSpPr>
        <p:sp>
          <p:nvSpPr>
            <p:cNvPr id="5" name="Rectangle 4"/>
            <p:cNvSpPr/>
            <p:nvPr/>
          </p:nvSpPr>
          <p:spPr>
            <a:xfrm>
              <a:off x="4058134" y="5057414"/>
              <a:ext cx="2086199" cy="40800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bg1"/>
                  </a:solidFill>
                </a:rPr>
                <a:t>Phoneme/state duration prediction</a:t>
              </a:r>
              <a:r>
                <a:rPr lang="sr-Latn-RS" sz="1400" dirty="0" smtClean="0">
                  <a:solidFill>
                    <a:schemeClr val="bg1"/>
                  </a:solidFill>
                </a:rPr>
                <a:t> </a:t>
              </a:r>
              <a:r>
                <a:rPr lang="sr-Latn-RS" sz="1400" dirty="0" smtClean="0">
                  <a:solidFill>
                    <a:schemeClr val="bg1"/>
                  </a:solidFill>
                </a:rPr>
                <a:t>(</a:t>
              </a:r>
              <a:r>
                <a:rPr lang="sr-Latn-RS" sz="1400" dirty="0" smtClean="0">
                  <a:solidFill>
                    <a:schemeClr val="bg1"/>
                  </a:solidFill>
                </a:rPr>
                <a:t>NN</a:t>
              </a:r>
              <a:r>
                <a:rPr lang="sr-Latn-RS" sz="1000" dirty="0" smtClean="0">
                  <a:solidFill>
                    <a:schemeClr val="bg1"/>
                  </a:solidFill>
                </a:rPr>
                <a:t>d</a:t>
              </a:r>
              <a:r>
                <a:rPr lang="sr-Latn-RS" sz="1400" dirty="0" smtClean="0">
                  <a:solidFill>
                    <a:schemeClr val="bg1"/>
                  </a:solidFill>
                </a:rPr>
                <a:t>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62778" y="5755079"/>
              <a:ext cx="1481690" cy="4093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Phoneme-level linguistic features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77205" y="5853626"/>
              <a:ext cx="1481690" cy="21221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Text analysis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452362" y="4402209"/>
              <a:ext cx="1297742" cy="270977"/>
            </a:xfrm>
            <a:prstGeom prst="rect">
              <a:avLst/>
            </a:prstGeom>
            <a:solidFill>
              <a:srgbClr val="F1C5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State durations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869196" y="4402209"/>
              <a:ext cx="1481690" cy="4093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Frame-level linguistic features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59260" y="3671301"/>
              <a:ext cx="2086199" cy="40800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bg1"/>
                  </a:solidFill>
                </a:rPr>
                <a:t>Smooth spectrum prediction </a:t>
              </a:r>
              <a:r>
                <a:rPr lang="sr-Latn-RS" sz="1400" dirty="0" smtClean="0">
                  <a:solidFill>
                    <a:schemeClr val="bg1"/>
                  </a:solidFill>
                </a:rPr>
                <a:t>(</a:t>
              </a:r>
              <a:r>
                <a:rPr lang="sr-Latn-RS" sz="1400" dirty="0" smtClean="0">
                  <a:solidFill>
                    <a:schemeClr val="bg1"/>
                  </a:solidFill>
                </a:rPr>
                <a:t>NN</a:t>
              </a:r>
              <a:r>
                <a:rPr lang="sr-Latn-RS" sz="1000" dirty="0" smtClean="0">
                  <a:solidFill>
                    <a:schemeClr val="bg1"/>
                  </a:solidFill>
                </a:rPr>
                <a:t>a1</a:t>
              </a:r>
              <a:r>
                <a:rPr lang="sr-Latn-RS" sz="1400" dirty="0" smtClean="0">
                  <a:solidFill>
                    <a:schemeClr val="bg1"/>
                  </a:solidFill>
                </a:rPr>
                <a:t>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15833" y="3020968"/>
              <a:ext cx="1385924" cy="270977"/>
            </a:xfrm>
            <a:prstGeom prst="rect">
              <a:avLst/>
            </a:prstGeom>
            <a:solidFill>
              <a:srgbClr val="F1C5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Smooth sectrum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6531" y="3020968"/>
              <a:ext cx="1481690" cy="4093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Frame-level linguistic features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03186" y="2275824"/>
              <a:ext cx="1985691" cy="40800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bg1"/>
                  </a:solidFill>
                </a:rPr>
                <a:t>Spectral details prediction </a:t>
              </a:r>
              <a:r>
                <a:rPr lang="sr-Latn-RS" sz="1400" dirty="0" smtClean="0">
                  <a:solidFill>
                    <a:schemeClr val="bg1"/>
                  </a:solidFill>
                </a:rPr>
                <a:t>(</a:t>
              </a:r>
              <a:r>
                <a:rPr lang="sr-Latn-RS" sz="1400" dirty="0" smtClean="0">
                  <a:solidFill>
                    <a:schemeClr val="bg1"/>
                  </a:solidFill>
                </a:rPr>
                <a:t>NN</a:t>
              </a:r>
              <a:r>
                <a:rPr lang="sr-Latn-RS" sz="1000" dirty="0" smtClean="0">
                  <a:solidFill>
                    <a:schemeClr val="bg1"/>
                  </a:solidFill>
                </a:rPr>
                <a:t>a2</a:t>
              </a:r>
              <a:r>
                <a:rPr lang="sr-Latn-RS" sz="1400" dirty="0" smtClean="0">
                  <a:solidFill>
                    <a:schemeClr val="bg1"/>
                  </a:solidFill>
                </a:rPr>
                <a:t>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93703" y="1698351"/>
              <a:ext cx="1385924" cy="270977"/>
            </a:xfrm>
            <a:prstGeom prst="rect">
              <a:avLst/>
            </a:prstGeom>
            <a:solidFill>
              <a:srgbClr val="F1C5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Spectral details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21842" y="1695057"/>
              <a:ext cx="1385924" cy="270977"/>
            </a:xfrm>
            <a:prstGeom prst="rect">
              <a:avLst/>
            </a:prstGeom>
            <a:solidFill>
              <a:srgbClr val="F1C5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Smooth sectrum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02900" y="1147477"/>
              <a:ext cx="1481690" cy="21221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dirty="0" smtClean="0">
                  <a:solidFill>
                    <a:schemeClr val="tx1"/>
                  </a:solidFill>
                </a:rPr>
                <a:t>Vocoder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2" descr="Image result for waveform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4" t="1" r="51196" b="1481"/>
            <a:stretch/>
          </p:blipFill>
          <p:spPr bwMode="auto">
            <a:xfrm>
              <a:off x="4103186" y="589811"/>
              <a:ext cx="454715" cy="330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/>
            <p:cNvCxnSpPr>
              <a:stCxn id="6" idx="0"/>
              <a:endCxn id="5" idx="2"/>
            </p:cNvCxnSpPr>
            <p:nvPr/>
          </p:nvCxnSpPr>
          <p:spPr>
            <a:xfrm flipH="1" flipV="1">
              <a:off x="5101234" y="5465419"/>
              <a:ext cx="2389" cy="289660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5" idx="0"/>
              <a:endCxn id="8" idx="2"/>
            </p:cNvCxnSpPr>
            <p:nvPr/>
          </p:nvCxnSpPr>
          <p:spPr>
            <a:xfrm flipH="1" flipV="1">
              <a:off x="5101233" y="4673186"/>
              <a:ext cx="1" cy="384228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7" idx="3"/>
              <a:endCxn id="6" idx="1"/>
            </p:cNvCxnSpPr>
            <p:nvPr/>
          </p:nvCxnSpPr>
          <p:spPr>
            <a:xfrm>
              <a:off x="3958895" y="5959735"/>
              <a:ext cx="403883" cy="0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Left Brace 20"/>
            <p:cNvSpPr/>
            <p:nvPr/>
          </p:nvSpPr>
          <p:spPr>
            <a:xfrm rot="5400000">
              <a:off x="4237985" y="2915175"/>
              <a:ext cx="143330" cy="2880908"/>
            </a:xfrm>
            <a:prstGeom prst="lef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4304086" y="4071549"/>
              <a:ext cx="2642" cy="253650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4297989" y="3286220"/>
              <a:ext cx="8739" cy="384910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Left Brace 23"/>
            <p:cNvSpPr/>
            <p:nvPr/>
          </p:nvSpPr>
          <p:spPr>
            <a:xfrm rot="5400000">
              <a:off x="5049687" y="1497834"/>
              <a:ext cx="92062" cy="2965006"/>
            </a:xfrm>
            <a:prstGeom prst="lef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5095718" y="2686840"/>
              <a:ext cx="1" cy="247381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5084590" y="1970767"/>
              <a:ext cx="2390" cy="301404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Left Brace 26"/>
            <p:cNvSpPr/>
            <p:nvPr/>
          </p:nvSpPr>
          <p:spPr>
            <a:xfrm rot="5400000">
              <a:off x="4307936" y="219712"/>
              <a:ext cx="85598" cy="2857785"/>
            </a:xfrm>
            <a:prstGeom prst="lef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4343745" y="1359912"/>
              <a:ext cx="11360" cy="283570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346320" y="881900"/>
              <a:ext cx="4414" cy="263751"/>
            </a:xfrm>
            <a:prstGeom prst="straightConnector1">
              <a:avLst/>
            </a:prstGeom>
            <a:ln w="25400"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3596640" y="4808220"/>
              <a:ext cx="769620" cy="1028700"/>
            </a:xfrm>
            <a:custGeom>
              <a:avLst/>
              <a:gdLst>
                <a:gd name="connsiteX0" fmla="*/ 0 w 769620"/>
                <a:gd name="connsiteY0" fmla="*/ 0 h 1028700"/>
                <a:gd name="connsiteX1" fmla="*/ 175260 w 769620"/>
                <a:gd name="connsiteY1" fmla="*/ 769620 h 1028700"/>
                <a:gd name="connsiteX2" fmla="*/ 769620 w 769620"/>
                <a:gd name="connsiteY2" fmla="*/ 102870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620" h="1028700">
                  <a:moveTo>
                    <a:pt x="0" y="0"/>
                  </a:moveTo>
                  <a:cubicBezTo>
                    <a:pt x="23495" y="299085"/>
                    <a:pt x="46990" y="598170"/>
                    <a:pt x="175260" y="769620"/>
                  </a:cubicBezTo>
                  <a:cubicBezTo>
                    <a:pt x="303530" y="941070"/>
                    <a:pt x="668020" y="966470"/>
                    <a:pt x="769620" y="1028700"/>
                  </a:cubicBezTo>
                </a:path>
              </a:pathLst>
            </a:cu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831148" y="3436620"/>
              <a:ext cx="615385" cy="2541272"/>
            </a:xfrm>
            <a:custGeom>
              <a:avLst/>
              <a:gdLst>
                <a:gd name="connsiteX0" fmla="*/ 5772 w 615385"/>
                <a:gd name="connsiteY0" fmla="*/ 0 h 2541272"/>
                <a:gd name="connsiteX1" fmla="*/ 615372 w 615385"/>
                <a:gd name="connsiteY1" fmla="*/ 1866900 h 2541272"/>
                <a:gd name="connsiteX2" fmla="*/ 28632 w 615385"/>
                <a:gd name="connsiteY2" fmla="*/ 2537460 h 254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5385" h="2541272">
                  <a:moveTo>
                    <a:pt x="5772" y="0"/>
                  </a:moveTo>
                  <a:cubicBezTo>
                    <a:pt x="308667" y="721995"/>
                    <a:pt x="611562" y="1443990"/>
                    <a:pt x="615372" y="1866900"/>
                  </a:cubicBezTo>
                  <a:cubicBezTo>
                    <a:pt x="619182" y="2289810"/>
                    <a:pt x="-156788" y="2578100"/>
                    <a:pt x="28632" y="253746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3466611" y="1965960"/>
              <a:ext cx="145269" cy="1203960"/>
            </a:xfrm>
            <a:custGeom>
              <a:avLst/>
              <a:gdLst>
                <a:gd name="connsiteX0" fmla="*/ 145269 w 145269"/>
                <a:gd name="connsiteY0" fmla="*/ 1203960 h 1203960"/>
                <a:gd name="connsiteX1" fmla="*/ 489 w 145269"/>
                <a:gd name="connsiteY1" fmla="*/ 502920 h 1203960"/>
                <a:gd name="connsiteX2" fmla="*/ 107169 w 145269"/>
                <a:gd name="connsiteY2" fmla="*/ 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69" h="1203960">
                  <a:moveTo>
                    <a:pt x="145269" y="1203960"/>
                  </a:moveTo>
                  <a:cubicBezTo>
                    <a:pt x="76054" y="953770"/>
                    <a:pt x="6839" y="703580"/>
                    <a:pt x="489" y="502920"/>
                  </a:cubicBezTo>
                  <a:cubicBezTo>
                    <a:pt x="-5861" y="302260"/>
                    <a:pt x="50654" y="151130"/>
                    <a:pt x="107169" y="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78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Comparison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sr-Latn-RS" sz="3200" dirty="0" smtClean="0"/>
              <a:t>Baseline</a:t>
            </a:r>
          </a:p>
          <a:p>
            <a:pPr lvl="1" algn="ctr"/>
            <a:endParaRPr lang="sr-Latn-RS" sz="3200" dirty="0" smtClean="0"/>
          </a:p>
          <a:p>
            <a:pPr lvl="1" algn="ctr"/>
            <a:endParaRPr lang="sr-Latn-RS" sz="3200" dirty="0" smtClean="0"/>
          </a:p>
          <a:p>
            <a:pPr lvl="1" algn="ctr"/>
            <a:endParaRPr lang="sr-Latn-RS" sz="3200" dirty="0"/>
          </a:p>
          <a:p>
            <a:pPr lvl="1" algn="ctr"/>
            <a:endParaRPr lang="sr-Latn-RS" sz="3200" dirty="0" smtClean="0"/>
          </a:p>
          <a:p>
            <a:pPr lvl="1" algn="ctr"/>
            <a:endParaRPr lang="sr-Latn-RS" sz="2000" dirty="0"/>
          </a:p>
          <a:p>
            <a:pPr lvl="1" algn="ctr"/>
            <a:r>
              <a:rPr lang="sr-Latn-RS" sz="3200" dirty="0" smtClean="0"/>
              <a:t>With spectral details</a:t>
            </a:r>
          </a:p>
          <a:p>
            <a:pPr lvl="1" algn="ctr"/>
            <a:endParaRPr lang="sr-Latn-RS" sz="3200" dirty="0"/>
          </a:p>
          <a:p>
            <a:pPr lvl="1" algn="ctr"/>
            <a:endParaRPr lang="sr-Latn-RS" sz="3200" dirty="0" smtClean="0"/>
          </a:p>
          <a:p>
            <a:pPr lvl="1" algn="ctr"/>
            <a:endParaRPr lang="sr-Latn-R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150" y="1652587"/>
            <a:ext cx="6165850" cy="2106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1" y="4413673"/>
            <a:ext cx="6165850" cy="2102250"/>
          </a:xfrm>
          <a:prstGeom prst="rect">
            <a:avLst/>
          </a:prstGeom>
        </p:spPr>
      </p:pic>
      <p:pic>
        <p:nvPicPr>
          <p:cNvPr id="4" name="Kri.01169.635979595920447660.nvc_sd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2175" y="5230045"/>
            <a:ext cx="469505" cy="469505"/>
          </a:xfrm>
          <a:prstGeom prst="rect">
            <a:avLst/>
          </a:prstGeom>
        </p:spPr>
      </p:pic>
      <p:pic>
        <p:nvPicPr>
          <p:cNvPr id="5" name="Kri.01169.635979595920447660.nv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2175" y="2477037"/>
            <a:ext cx="469363" cy="4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Contents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/>
              <a:t>Text-to-Speech </a:t>
            </a:r>
            <a:r>
              <a:rPr lang="sr-Latn-RS" sz="3200" dirty="0" smtClean="0"/>
              <a:t>development </a:t>
            </a:r>
            <a:r>
              <a:rPr lang="sr-Latn-RS" sz="3200" dirty="0"/>
              <a:t>in </a:t>
            </a:r>
            <a:r>
              <a:rPr lang="sr-Latn-RS" sz="3200" dirty="0" smtClean="0"/>
              <a:t>SMI:</a:t>
            </a:r>
            <a:endParaRPr lang="sr-Latn-R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HMM-TTS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Hybrid 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Neural networks based 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Improvements to TTS: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Separate modelling of spectral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Voice conversion: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0000"/>
                </a:solidFill>
              </a:rPr>
              <a:t>Simple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r-Latn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48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Voice conversion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569031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/>
              <a:t>Steps:</a:t>
            </a:r>
            <a:endParaRPr lang="sr-Latn-R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Train NN on 4+ hours of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Record and annotate ~10min of new speaker</a:t>
            </a:r>
            <a:endParaRPr lang="sr-Latn-R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Continue training NN on those new samples</a:t>
            </a:r>
            <a:endParaRPr lang="sr-Latn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814512" y="5296259"/>
            <a:ext cx="127635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4h of talent voice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14925" y="5296259"/>
            <a:ext cx="139065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10min of new speaker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77262" y="5296258"/>
            <a:ext cx="1614487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synthesis with new voice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10300" y="1048403"/>
            <a:ext cx="58141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/>
              <a:t>Problems:</a:t>
            </a:r>
            <a:endParaRPr lang="sr-Latn-R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strike="sngStrike" dirty="0" smtClean="0"/>
              <a:t>Overfitting</a:t>
            </a:r>
            <a:endParaRPr lang="sr-Latn-R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strike="sngStrike" dirty="0" smtClean="0"/>
              <a:t>Inability to generalize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Less articulated training utterances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Prosodic and phonetic coverage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32" y="4813444"/>
            <a:ext cx="1846173" cy="1611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95" y="4813444"/>
            <a:ext cx="1846173" cy="16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Comparison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sr-Latn-RS" sz="3200" dirty="0" smtClean="0"/>
              <a:t>					Original	      4h TTS		</a:t>
            </a:r>
            <a:r>
              <a:rPr lang="sr-Latn-RS" sz="3200" dirty="0" smtClean="0"/>
              <a:t>1</a:t>
            </a:r>
            <a:r>
              <a:rPr lang="sr-Latn-RS" sz="3200" dirty="0" smtClean="0"/>
              <a:t>0min VC</a:t>
            </a:r>
          </a:p>
          <a:p>
            <a:pPr lvl="1"/>
            <a:endParaRPr lang="sr-Latn-RS" sz="3200" dirty="0" smtClean="0"/>
          </a:p>
          <a:p>
            <a:r>
              <a:rPr lang="sr-Latn-RS" sz="3200" dirty="0" smtClean="0"/>
              <a:t>Trevor</a:t>
            </a:r>
          </a:p>
          <a:p>
            <a:endParaRPr lang="sr-Latn-RS" sz="3200" dirty="0"/>
          </a:p>
          <a:p>
            <a:r>
              <a:rPr lang="sr-Latn-RS" sz="3200" dirty="0" smtClean="0"/>
              <a:t>President 1</a:t>
            </a:r>
          </a:p>
          <a:p>
            <a:endParaRPr lang="sr-Latn-RS" sz="3200" dirty="0"/>
          </a:p>
          <a:p>
            <a:r>
              <a:rPr lang="sr-Latn-RS" sz="3200" dirty="0" smtClean="0"/>
              <a:t>President 2</a:t>
            </a:r>
          </a:p>
          <a:p>
            <a:endParaRPr lang="sr-Latn-RS" sz="3200" dirty="0"/>
          </a:p>
          <a:p>
            <a:r>
              <a:rPr lang="sr-Latn-RS" sz="3200" dirty="0" smtClean="0"/>
              <a:t>Not president 3</a:t>
            </a:r>
            <a:endParaRPr lang="en-US" sz="3200" dirty="0"/>
          </a:p>
        </p:txBody>
      </p:sp>
      <p:pic>
        <p:nvPicPr>
          <p:cNvPr id="2" name="tre.12843.636068645418127999.nv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40909" y="2093870"/>
            <a:ext cx="488692" cy="488692"/>
          </a:xfrm>
          <a:prstGeom prst="rect">
            <a:avLst/>
          </a:prstGeom>
        </p:spPr>
      </p:pic>
      <p:pic>
        <p:nvPicPr>
          <p:cNvPr id="3" name="tre.12843.636068645418127999.nv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38118" y="2093870"/>
            <a:ext cx="488692" cy="488692"/>
          </a:xfrm>
          <a:prstGeom prst="rect">
            <a:avLst/>
          </a:prstGeom>
        </p:spPr>
      </p:pic>
      <p:pic>
        <p:nvPicPr>
          <p:cNvPr id="4" name="tre.12843.636068645418127999.nv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53450" y="2093870"/>
            <a:ext cx="488692" cy="488692"/>
          </a:xfrm>
          <a:prstGeom prst="rect">
            <a:avLst/>
          </a:prstGeom>
        </p:spPr>
      </p:pic>
      <p:pic>
        <p:nvPicPr>
          <p:cNvPr id="5" name="trump_demo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38118" y="4070950"/>
            <a:ext cx="488693" cy="488693"/>
          </a:xfrm>
          <a:prstGeom prst="rect">
            <a:avLst/>
          </a:prstGeom>
        </p:spPr>
      </p:pic>
      <p:pic>
        <p:nvPicPr>
          <p:cNvPr id="6" name="spk_tru_00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58826" y="4070950"/>
            <a:ext cx="488693" cy="488693"/>
          </a:xfrm>
          <a:prstGeom prst="rect">
            <a:avLst/>
          </a:prstGeom>
        </p:spPr>
      </p:pic>
      <p:pic>
        <p:nvPicPr>
          <p:cNvPr id="7" name="obama_demo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38118" y="3078881"/>
            <a:ext cx="487363" cy="487363"/>
          </a:xfrm>
          <a:prstGeom prst="rect">
            <a:avLst/>
          </a:prstGeom>
        </p:spPr>
      </p:pic>
      <p:pic>
        <p:nvPicPr>
          <p:cNvPr id="8" name="spk_oba_00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53450" y="3077552"/>
            <a:ext cx="488692" cy="488692"/>
          </a:xfrm>
          <a:prstGeom prst="rect">
            <a:avLst/>
          </a:prstGeom>
        </p:spPr>
      </p:pic>
      <p:pic>
        <p:nvPicPr>
          <p:cNvPr id="9" name="hilary_demo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38118" y="5030048"/>
            <a:ext cx="493425" cy="493425"/>
          </a:xfrm>
          <a:prstGeom prst="rect">
            <a:avLst/>
          </a:prstGeom>
        </p:spPr>
      </p:pic>
      <p:pic>
        <p:nvPicPr>
          <p:cNvPr id="10" name="spk_hil_007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53450" y="5030048"/>
            <a:ext cx="493425" cy="4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3636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7576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8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9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71212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3184207"/>
            <a:ext cx="9127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6000" b="1" dirty="0" smtClean="0"/>
              <a:t>Thank you!</a:t>
            </a:r>
            <a:endParaRPr lang="sr-Latn-RS" sz="6000" b="1" dirty="0" smtClean="0"/>
          </a:p>
        </p:txBody>
      </p:sp>
    </p:spTree>
    <p:extLst>
      <p:ext uri="{BB962C8B-B14F-4D97-AF65-F5344CB8AC3E}">
        <p14:creationId xmlns:p14="http://schemas.microsoft.com/office/powerpoint/2010/main" val="304435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Contents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/>
              <a:t>Text-to-Speech </a:t>
            </a:r>
            <a:r>
              <a:rPr lang="sr-Latn-RS" sz="3200" dirty="0" smtClean="0"/>
              <a:t>development </a:t>
            </a:r>
            <a:r>
              <a:rPr lang="sr-Latn-RS" sz="3200" dirty="0"/>
              <a:t>in </a:t>
            </a:r>
            <a:r>
              <a:rPr lang="sr-Latn-RS" sz="3200" dirty="0" smtClean="0"/>
              <a:t>SMI:</a:t>
            </a:r>
            <a:endParaRPr lang="sr-Latn-R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HMM-TTS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Hybrid 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Neural networks based 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Improvements to TTS: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Separate modelling of spectral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Voice conversion: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Simple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r-Latn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397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Contents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/>
              <a:t>Text-to-Speech </a:t>
            </a:r>
            <a:r>
              <a:rPr lang="sr-Latn-RS" sz="3200" dirty="0" smtClean="0"/>
              <a:t>development </a:t>
            </a:r>
            <a:r>
              <a:rPr lang="sr-Latn-RS" sz="3200" dirty="0"/>
              <a:t>in </a:t>
            </a:r>
            <a:r>
              <a:rPr lang="sr-Latn-RS" sz="3200" dirty="0" smtClean="0"/>
              <a:t>SMI:</a:t>
            </a:r>
            <a:endParaRPr lang="sr-Latn-R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0000"/>
                </a:solidFill>
              </a:rPr>
              <a:t>HMM-TTS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Hybrid 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Neural networks based 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Improvements to TTS: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Separate modelling of spectral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Voice conversion: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Simple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r-Latn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53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Contents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/>
              <a:t>Text-to-Speech </a:t>
            </a:r>
            <a:r>
              <a:rPr lang="sr-Latn-RS" sz="3200" dirty="0" smtClean="0"/>
              <a:t>development </a:t>
            </a:r>
            <a:r>
              <a:rPr lang="sr-Latn-RS" sz="3200" dirty="0"/>
              <a:t>in </a:t>
            </a:r>
            <a:r>
              <a:rPr lang="sr-Latn-RS" sz="3200" dirty="0" smtClean="0"/>
              <a:t>SMI:</a:t>
            </a:r>
            <a:endParaRPr lang="sr-Latn-R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HMM-TTS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0000"/>
                </a:solidFill>
              </a:rPr>
              <a:t>Hybrid 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Neural networks based 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Improvements to TTS: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Separate modelling of spectral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Voice conversion: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Simple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r-Latn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30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Hybrid TTS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Combine unit slection and HMM: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Train HMM-TTS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Parametrize the whole database</a:t>
            </a:r>
            <a:endParaRPr lang="sr-Latn-R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Perform state-level alignment of the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Generate initial parameters by using HMM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Search for optimal (real) segments (arrays of states) </a:t>
            </a:r>
            <a:br>
              <a:rPr lang="sr-Latn-RS" sz="2400" dirty="0" smtClean="0"/>
            </a:br>
            <a:r>
              <a:rPr lang="sr-Latn-RS" sz="2400" dirty="0" smtClean="0"/>
              <a:t>in the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Search is based on both target and concatenation </a:t>
            </a:r>
            <a:br>
              <a:rPr lang="sr-Latn-RS" sz="2400" dirty="0" smtClean="0"/>
            </a:br>
            <a:r>
              <a:rPr lang="sr-Latn-RS" sz="2400" dirty="0" smtClean="0"/>
              <a:t>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Collect parameters of selected segments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Synthesize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Motives: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Approach has potential of reaching high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400" dirty="0" smtClean="0"/>
              <a:t>Remains flexible, since it’s parametric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446" y="1271555"/>
            <a:ext cx="4496554" cy="4936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7124" y="1330861"/>
            <a:ext cx="2534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dirty="0" smtClean="0"/>
              <a:t>All units (states) in the database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262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Contents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/>
              <a:t>Text-to-Speech </a:t>
            </a:r>
            <a:r>
              <a:rPr lang="sr-Latn-RS" sz="3200" dirty="0" smtClean="0"/>
              <a:t>development </a:t>
            </a:r>
            <a:r>
              <a:rPr lang="sr-Latn-RS" sz="3200" dirty="0"/>
              <a:t>in </a:t>
            </a:r>
            <a:r>
              <a:rPr lang="sr-Latn-RS" sz="3200" dirty="0" smtClean="0"/>
              <a:t>SMI:</a:t>
            </a:r>
            <a:endParaRPr lang="sr-Latn-R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HMM-TTS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Hybrid 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0000"/>
                </a:solidFill>
              </a:rPr>
              <a:t>Neural networks based 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Improvements to TTS: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Separate modelling of spectral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Voice conversion: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Simple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r-Latn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49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/>
              <a:t>Neural networks based TTS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339008" y="1057455"/>
            <a:ext cx="710508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/>
              <a:t>Used architecture: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400" dirty="0" smtClean="0"/>
              <a:t>Text analysis produces phonetic content and prosodic context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400" dirty="0" smtClean="0"/>
              <a:t>563 lingusitic features (LF) are extracted based on that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400" dirty="0" smtClean="0"/>
              <a:t>LFs are input to NN which predicts state durations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400" dirty="0" smtClean="0"/>
              <a:t>Acoustic NN predicts MGCs, f0 and aperiodicity, per frame, based on LFs and state durations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400" dirty="0" smtClean="0"/>
              <a:t>Optional MLPG and post-filtering are applied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400" dirty="0" smtClean="0"/>
              <a:t>Acoustic parameters are fed to vocoder (WORLD)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r-Latn-R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416" y="1587012"/>
            <a:ext cx="4631584" cy="5270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4090" y="3811506"/>
            <a:ext cx="104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 smtClean="0"/>
              <a:t>Frame-level liguistic features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7635812" y="3372729"/>
            <a:ext cx="94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 smtClean="0"/>
              <a:t>Acoustic NN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282732" y="2272599"/>
            <a:ext cx="1084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 smtClean="0"/>
              <a:t>Acoustic features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562582" y="1663974"/>
            <a:ext cx="94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 smtClean="0"/>
              <a:t>Waveform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8521442" y="5112281"/>
            <a:ext cx="94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 smtClean="0"/>
              <a:t>Duration NN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8064247" y="5508086"/>
            <a:ext cx="104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 smtClean="0"/>
              <a:t>Phoneme-level liguistic features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8421866" y="4312061"/>
            <a:ext cx="995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 smtClean="0"/>
              <a:t>State durations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02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Comparison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sr-Latn-RS" sz="3200" dirty="0" smtClean="0"/>
              <a:t>HMM</a:t>
            </a:r>
          </a:p>
          <a:p>
            <a:pPr lvl="1" algn="ctr"/>
            <a:endParaRPr lang="sr-Latn-RS" sz="3200" dirty="0" smtClean="0"/>
          </a:p>
          <a:p>
            <a:pPr lvl="1" algn="ctr"/>
            <a:endParaRPr lang="sr-Latn-RS" sz="3200" dirty="0" smtClean="0"/>
          </a:p>
          <a:p>
            <a:pPr lvl="1" algn="ctr"/>
            <a:r>
              <a:rPr lang="sr-Latn-RS" sz="3200" dirty="0" smtClean="0"/>
              <a:t>Hybrid</a:t>
            </a:r>
          </a:p>
          <a:p>
            <a:pPr lvl="1" algn="ctr"/>
            <a:endParaRPr lang="sr-Latn-RS" sz="3200" dirty="0"/>
          </a:p>
          <a:p>
            <a:pPr lvl="1" algn="ctr"/>
            <a:endParaRPr lang="sr-Latn-RS" sz="3200" dirty="0" smtClean="0"/>
          </a:p>
          <a:p>
            <a:pPr lvl="1" algn="ctr"/>
            <a:r>
              <a:rPr lang="sr-Latn-RS" sz="3200" dirty="0" smtClean="0"/>
              <a:t>Neural networks</a:t>
            </a:r>
          </a:p>
        </p:txBody>
      </p:sp>
      <p:pic>
        <p:nvPicPr>
          <p:cNvPr id="2" name="Kri.01169.635979595920447660.nv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80306" y="1882775"/>
            <a:ext cx="403225" cy="403225"/>
          </a:xfrm>
          <a:prstGeom prst="rect">
            <a:avLst/>
          </a:prstGeom>
        </p:spPr>
      </p:pic>
      <p:pic>
        <p:nvPicPr>
          <p:cNvPr id="3" name="Kri.06020.635980530194030833.nv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98128" y="1882775"/>
            <a:ext cx="403225" cy="403225"/>
          </a:xfrm>
          <a:prstGeom prst="rect">
            <a:avLst/>
          </a:prstGeom>
        </p:spPr>
      </p:pic>
      <p:pic>
        <p:nvPicPr>
          <p:cNvPr id="4" name="kri.08753.635986512595050080.nv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24051" y="1882775"/>
            <a:ext cx="403225" cy="403225"/>
          </a:xfrm>
          <a:prstGeom prst="rect">
            <a:avLst/>
          </a:prstGeom>
        </p:spPr>
      </p:pic>
      <p:pic>
        <p:nvPicPr>
          <p:cNvPr id="5" name="Kri.01169.635979595920447660.nv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76414" y="4949825"/>
            <a:ext cx="407117" cy="407117"/>
          </a:xfrm>
          <a:prstGeom prst="rect">
            <a:avLst/>
          </a:prstGeom>
        </p:spPr>
      </p:pic>
      <p:pic>
        <p:nvPicPr>
          <p:cNvPr id="6" name="Kri.06020.635980530194030833.nv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98128" y="4949824"/>
            <a:ext cx="407117" cy="407117"/>
          </a:xfrm>
          <a:prstGeom prst="rect">
            <a:avLst/>
          </a:prstGeom>
        </p:spPr>
      </p:pic>
      <p:pic>
        <p:nvPicPr>
          <p:cNvPr id="7" name="kri.08753.635986512595050080.nvc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24051" y="4949824"/>
            <a:ext cx="407117" cy="407117"/>
          </a:xfrm>
          <a:prstGeom prst="rect">
            <a:avLst/>
          </a:prstGeom>
        </p:spPr>
      </p:pic>
      <p:pic>
        <p:nvPicPr>
          <p:cNvPr id="8" name="Kri.01169.635979595920447660.nvc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76414" y="3379255"/>
            <a:ext cx="407117" cy="407117"/>
          </a:xfrm>
          <a:prstGeom prst="rect">
            <a:avLst/>
          </a:prstGeom>
        </p:spPr>
      </p:pic>
      <p:pic>
        <p:nvPicPr>
          <p:cNvPr id="9" name="Kri.06020.635980530194030833.nvc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98128" y="3379255"/>
            <a:ext cx="407117" cy="407117"/>
          </a:xfrm>
          <a:prstGeom prst="rect">
            <a:avLst/>
          </a:prstGeom>
        </p:spPr>
      </p:pic>
      <p:pic>
        <p:nvPicPr>
          <p:cNvPr id="10" name="kri.08753.635986512595050080.nvc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24051" y="3379255"/>
            <a:ext cx="407117" cy="4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7121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7272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72727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2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814512" y="132080"/>
            <a:ext cx="912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/>
              <a:t>Contents</a:t>
            </a:r>
            <a:endParaRPr lang="sr-Latn-RS" sz="3600" b="1" dirty="0" smtClean="0"/>
          </a:p>
        </p:txBody>
      </p:sp>
      <p:sp>
        <p:nvSpPr>
          <p:cNvPr id="164" name="TextBox 163"/>
          <p:cNvSpPr txBox="1"/>
          <p:nvPr/>
        </p:nvSpPr>
        <p:spPr>
          <a:xfrm>
            <a:off x="339008" y="1048403"/>
            <a:ext cx="113182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/>
              <a:t>Text-to-Speech </a:t>
            </a:r>
            <a:r>
              <a:rPr lang="sr-Latn-RS" sz="3200" dirty="0" smtClean="0"/>
              <a:t>development </a:t>
            </a:r>
            <a:r>
              <a:rPr lang="sr-Latn-RS" sz="3200" dirty="0"/>
              <a:t>in </a:t>
            </a:r>
            <a:r>
              <a:rPr lang="sr-Latn-RS" sz="3200" dirty="0" smtClean="0"/>
              <a:t>SMI:</a:t>
            </a:r>
            <a:endParaRPr lang="sr-Latn-R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HMM-TTS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Hybrid TTS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Neural networks based 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Improvements to TTS: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FF0000"/>
                </a:solidFill>
              </a:rPr>
              <a:t>Separate modelling of spectral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3200" dirty="0" smtClean="0"/>
              <a:t>Voice conversion: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Simple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r-Latn-R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51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9501</TotalTime>
  <Words>461</Words>
  <Application>Microsoft Office PowerPoint</Application>
  <PresentationFormat>Widescreen</PresentationFormat>
  <Paragraphs>149</Paragraphs>
  <Slides>16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1_Office Theme</vt:lpstr>
      <vt:lpstr>Towards natural voices created from very short recordings: new developments in NN parametric TTS and voice conversion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Marko</dc:creator>
  <cp:lastModifiedBy>Windows User</cp:lastModifiedBy>
  <cp:revision>72</cp:revision>
  <dcterms:created xsi:type="dcterms:W3CDTF">2017-02-22T08:27:31Z</dcterms:created>
  <dcterms:modified xsi:type="dcterms:W3CDTF">2017-07-03T04:44:32Z</dcterms:modified>
</cp:coreProperties>
</file>